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4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426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24" r:id="rId50"/>
    <p:sldId id="425" r:id="rId51"/>
    <p:sldId id="404" r:id="rId52"/>
    <p:sldId id="423" r:id="rId53"/>
    <p:sldId id="427" r:id="rId54"/>
    <p:sldId id="428" r:id="rId55"/>
    <p:sldId id="405" r:id="rId56"/>
    <p:sldId id="406" r:id="rId57"/>
    <p:sldId id="307" r:id="rId58"/>
    <p:sldId id="308" r:id="rId59"/>
    <p:sldId id="309" r:id="rId60"/>
    <p:sldId id="310" r:id="rId61"/>
    <p:sldId id="344" r:id="rId62"/>
    <p:sldId id="311" r:id="rId63"/>
    <p:sldId id="312" r:id="rId64"/>
    <p:sldId id="318" r:id="rId65"/>
    <p:sldId id="317" r:id="rId66"/>
    <p:sldId id="327" r:id="rId67"/>
    <p:sldId id="314" r:id="rId68"/>
    <p:sldId id="315" r:id="rId69"/>
    <p:sldId id="316" r:id="rId70"/>
    <p:sldId id="339" r:id="rId71"/>
    <p:sldId id="319" r:id="rId72"/>
    <p:sldId id="275" r:id="rId73"/>
    <p:sldId id="277" r:id="rId74"/>
    <p:sldId id="278" r:id="rId75"/>
    <p:sldId id="296" r:id="rId76"/>
    <p:sldId id="297" r:id="rId77"/>
    <p:sldId id="299" r:id="rId78"/>
    <p:sldId id="298" r:id="rId79"/>
    <p:sldId id="295" r:id="rId80"/>
    <p:sldId id="306" r:id="rId81"/>
    <p:sldId id="300" r:id="rId82"/>
    <p:sldId id="301" r:id="rId83"/>
    <p:sldId id="302" r:id="rId84"/>
    <p:sldId id="337" r:id="rId85"/>
    <p:sldId id="305" r:id="rId86"/>
    <p:sldId id="328" r:id="rId87"/>
    <p:sldId id="329" r:id="rId88"/>
    <p:sldId id="326" r:id="rId89"/>
    <p:sldId id="330" r:id="rId90"/>
    <p:sldId id="341" r:id="rId91"/>
    <p:sldId id="342" r:id="rId92"/>
    <p:sldId id="345" r:id="rId93"/>
    <p:sldId id="346" r:id="rId94"/>
    <p:sldId id="347" r:id="rId95"/>
    <p:sldId id="353" r:id="rId96"/>
    <p:sldId id="334" r:id="rId97"/>
    <p:sldId id="348" r:id="rId98"/>
    <p:sldId id="350" r:id="rId99"/>
    <p:sldId id="351" r:id="rId100"/>
    <p:sldId id="340" r:id="rId101"/>
    <p:sldId id="352" r:id="rId102"/>
    <p:sldId id="354" r:id="rId103"/>
    <p:sldId id="355" r:id="rId104"/>
    <p:sldId id="357" r:id="rId105"/>
    <p:sldId id="358" r:id="rId106"/>
    <p:sldId id="359" r:id="rId107"/>
    <p:sldId id="360" r:id="rId108"/>
    <p:sldId id="361" r:id="rId109"/>
    <p:sldId id="363" r:id="rId110"/>
    <p:sldId id="364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84" r:id="rId122"/>
    <p:sldId id="381" r:id="rId123"/>
    <p:sldId id="377" r:id="rId124"/>
    <p:sldId id="382" r:id="rId125"/>
    <p:sldId id="383" r:id="rId126"/>
    <p:sldId id="380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5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6" r:id="rId146"/>
    <p:sldId id="417" r:id="rId147"/>
    <p:sldId id="415" r:id="rId148"/>
    <p:sldId id="418" r:id="rId149"/>
    <p:sldId id="421" r:id="rId150"/>
    <p:sldId id="422" r:id="rId151"/>
    <p:sldId id="419" r:id="rId152"/>
    <p:sldId id="420" r:id="rId1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42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24"/>
            <p14:sldId id="425"/>
            <p14:sldId id="404"/>
            <p14:sldId id="423"/>
            <p14:sldId id="427"/>
            <p14:sldId id="428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101" d="100"/>
          <a:sy n="101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07.07.2022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28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78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dofactory.com/net/adapter-design-pattern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dofactory.com/net/decorator-design-patter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hyperlink" Target="https://www.dofactory.com/net/proxy-design-patter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www.dofactory.com/net/iterator-design-patter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10.png"/><Relationship Id="rId4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tinstm/fluent-builder-pattern-c-4ac39fafcb0b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dofactory.com/net/facade-design-patter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strategy-design-patter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dofactory.com/net/facade-design-pattern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2" grpId="0"/>
      <p:bldP spid="12" grpId="1"/>
      <p:bldP spid="3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878780-7C22-4BA7-ABF9-51C8C43A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277583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15969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305904"/>
            <a:ext cx="10881803" cy="3942496"/>
          </a:xfrm>
        </p:spPr>
        <p:txBody>
          <a:bodyPr>
            <a:normAutofit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Simplify creation of the object: </a:t>
            </a:r>
            <a:r>
              <a:rPr lang="en-US" dirty="0">
                <a:highlight>
                  <a:srgbClr val="000000"/>
                </a:highlight>
              </a:rPr>
              <a:t>Without resulting in additional code complexity.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For that reason,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provide user-friendly APIs to be used for creating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(and the alternative ways of creating this object would be advised to remain hidden/restricted):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Private setters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Protected constructor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hide unnecessary object creation details from clients as much as possible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 that it is </a:t>
            </a:r>
            <a:r>
              <a:rPr lang="en-US" b="1" dirty="0">
                <a:highlight>
                  <a:srgbClr val="000000"/>
                </a:highlight>
              </a:rPr>
              <a:t>easy for them to build the object properly and hard to build the object improperly</a:t>
            </a:r>
            <a:r>
              <a:rPr lang="en-US" dirty="0">
                <a:highlight>
                  <a:srgbClr val="000000"/>
                </a:highlight>
              </a:rPr>
              <a:t>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 of the object:</a:t>
            </a:r>
            <a:r>
              <a:rPr lang="en-US" dirty="0">
                <a:highlight>
                  <a:srgbClr val="000000"/>
                </a:highlight>
              </a:rPr>
              <a:t> At the same time, there should be various ways how to initialize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object. Unlike </a:t>
            </a:r>
            <a:r>
              <a:rPr lang="en-US" b="1" dirty="0"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pattern can create a slightly different objects every time.</a:t>
            </a:r>
          </a:p>
        </p:txBody>
      </p:sp>
    </p:spTree>
    <p:extLst>
      <p:ext uri="{BB962C8B-B14F-4D97-AF65-F5344CB8AC3E}">
        <p14:creationId xmlns:p14="http://schemas.microsoft.com/office/powerpoint/2010/main" val="201457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177744"/>
            <a:ext cx="4102826" cy="2913896"/>
            <a:chOff x="617220" y="1170424"/>
            <a:chExt cx="4102826" cy="2913896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170424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363094"/>
            <a:ext cx="4102826" cy="3247891"/>
            <a:chOff x="434340" y="3478085"/>
            <a:chExt cx="4102826" cy="3247891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478085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308763" y="1243544"/>
            <a:ext cx="373475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_burger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5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._burger.NumPatties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._burger.Bacon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BuildCheeseburger()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Reset();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(#1a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Properties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305D1-77A2-43EC-972D-6D064DC29357}"/>
              </a:ext>
            </a:extLst>
          </p:cNvPr>
          <p:cNvGrpSpPr/>
          <p:nvPr/>
        </p:nvGrpSpPr>
        <p:grpSpPr>
          <a:xfrm>
            <a:off x="4222908" y="4484779"/>
            <a:ext cx="7660329" cy="1929411"/>
            <a:chOff x="4222908" y="4484779"/>
            <a:chExt cx="7660329" cy="19294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7325103" y="4936862"/>
              <a:ext cx="4558134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Main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mcDonalds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cheeseburger = mcDonalds.BuildCheesburger();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222908" y="5482486"/>
              <a:ext cx="2916801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19540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4515852" y="2170097"/>
            <a:ext cx="316237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500" dirty="0">
                <a:highlight>
                  <a:srgbClr val="000000"/>
                </a:highlight>
              </a:rPr>
              <a:t> NumPatties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Cheese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Bacon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5FEFB-8E38-4F26-96BC-19CC14648ABF}"/>
              </a:ext>
            </a:extLst>
          </p:cNvPr>
          <p:cNvGrpSpPr/>
          <p:nvPr/>
        </p:nvGrpSpPr>
        <p:grpSpPr>
          <a:xfrm>
            <a:off x="665018" y="4211782"/>
            <a:ext cx="4842901" cy="1930400"/>
            <a:chOff x="665018" y="4211782"/>
            <a:chExt cx="4842901" cy="193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8DF6E6-F779-409F-AB8D-631A997BB8B7}"/>
                </a:ext>
              </a:extLst>
            </p:cNvPr>
            <p:cNvSpPr/>
            <p:nvPr/>
          </p:nvSpPr>
          <p:spPr>
            <a:xfrm>
              <a:off x="665018" y="4211782"/>
              <a:ext cx="2817091" cy="19304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18587-96BA-4BEF-93D6-4D2FB492E3BE}"/>
                </a:ext>
              </a:extLst>
            </p:cNvPr>
            <p:cNvSpPr txBox="1"/>
            <p:nvPr/>
          </p:nvSpPr>
          <p:spPr>
            <a:xfrm>
              <a:off x="3523786" y="4715611"/>
              <a:ext cx="1984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AABF4-2C1F-4910-9FC6-4A1CBDD8F78E}"/>
              </a:ext>
            </a:extLst>
          </p:cNvPr>
          <p:cNvGrpSpPr/>
          <p:nvPr/>
        </p:nvGrpSpPr>
        <p:grpSpPr>
          <a:xfrm>
            <a:off x="660400" y="2513846"/>
            <a:ext cx="8806629" cy="1494735"/>
            <a:chOff x="660400" y="2891567"/>
            <a:chExt cx="8806629" cy="1154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686B3C-D30C-432F-93BB-DBB57BA7C7F4}"/>
                </a:ext>
              </a:extLst>
            </p:cNvPr>
            <p:cNvSpPr/>
            <p:nvPr/>
          </p:nvSpPr>
          <p:spPr>
            <a:xfrm>
              <a:off x="660400" y="2891567"/>
              <a:ext cx="7017825" cy="11541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658843-0CA4-4C15-9AB2-012CD293C703}"/>
                </a:ext>
              </a:extLst>
            </p:cNvPr>
            <p:cNvSpPr txBox="1"/>
            <p:nvPr/>
          </p:nvSpPr>
          <p:spPr>
            <a:xfrm>
              <a:off x="7718217" y="2948300"/>
              <a:ext cx="1748812" cy="64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Need to update these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properties manually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(support for new class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features: 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e.g., 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Lettuce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)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E33F78-862D-4202-B23B-91EC1DAA2147}"/>
              </a:ext>
            </a:extLst>
          </p:cNvPr>
          <p:cNvSpPr txBox="1"/>
          <p:nvPr/>
        </p:nvSpPr>
        <p:spPr>
          <a:xfrm>
            <a:off x="9480461" y="295248"/>
            <a:ext cx="2503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Building an object is restricted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to private specialized methods</a:t>
            </a:r>
          </a:p>
        </p:txBody>
      </p:sp>
    </p:spTree>
    <p:extLst>
      <p:ext uri="{BB962C8B-B14F-4D97-AF65-F5344CB8AC3E}">
        <p14:creationId xmlns:p14="http://schemas.microsoft.com/office/powerpoint/2010/main" val="16055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60981" y="1771301"/>
            <a:ext cx="357916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NL" sz="6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NL" sz="1200" dirty="0">
                <a:highlight>
                  <a:srgbClr val="000000"/>
                </a:highlight>
              </a:rPr>
              <a:t>&lt;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NL" sz="1200" dirty="0">
                <a:highlight>
                  <a:srgbClr val="000000"/>
                </a:highlight>
              </a:rPr>
              <a:t>&gt;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{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highlight>
                  <a:srgbClr val="000000"/>
                </a:highlight>
              </a:rPr>
              <a:t>Reset()</a:t>
            </a:r>
            <a:r>
              <a:rPr lang="en-NL" sz="1200" dirty="0">
                <a:highlight>
                  <a:srgbClr val="000000"/>
                </a:highlight>
              </a:rPr>
              <a:t>;  </a:t>
            </a:r>
            <a:r>
              <a:rPr lang="en-NL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Default state</a:t>
            </a: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._burger.Ingredients.Clear();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NL" sz="1200" dirty="0">
                <a:highlight>
                  <a:srgbClr val="000000"/>
                </a:highlight>
              </a:rPr>
              <a:t>._burger.AddIngredient(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NL" sz="1200" dirty="0">
                <a:highlight>
                  <a:srgbClr val="000000"/>
                </a:highlight>
              </a:rPr>
              <a:t> 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Meat</a:t>
            </a:r>
            <a:r>
              <a:rPr lang="en-NL" sz="1200" dirty="0">
                <a:highlight>
                  <a:srgbClr val="000000"/>
                </a:highlight>
              </a:rPr>
              <a:t>());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US" sz="1200" dirty="0">
                <a:highlight>
                  <a:srgbClr val="000000"/>
                </a:highlight>
              </a:rPr>
              <a:t>._burger.Add(ingredient);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(#1b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Components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B37F4-40B2-439C-BE05-F21C9E184B29}"/>
              </a:ext>
            </a:extLst>
          </p:cNvPr>
          <p:cNvGrpSpPr/>
          <p:nvPr/>
        </p:nvGrpSpPr>
        <p:grpSpPr>
          <a:xfrm>
            <a:off x="3906983" y="4264637"/>
            <a:ext cx="7370308" cy="2400311"/>
            <a:chOff x="4525820" y="4484779"/>
            <a:chExt cx="7370308" cy="240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478983" y="4936862"/>
              <a:ext cx="340425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CreateCheesburger()</a:t>
              </a:r>
              <a:endParaRPr lang="en-US" sz="1500" dirty="0">
                <a:highlight>
                  <a:srgbClr val="000000"/>
                </a:highlight>
              </a:endParaRP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burger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 = burger.Reset();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burger.AddIngredient(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Cheese</a:t>
              </a:r>
              <a:r>
                <a:rPr lang="en-US" sz="1500" dirty="0">
                  <a:highlight>
                    <a:srgbClr val="000000"/>
                  </a:highlight>
                </a:rPr>
                <a:t>());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cheeseburger</a:t>
              </a:r>
              <a:r>
                <a:rPr lang="en-US" sz="1500" dirty="0">
                  <a:highlight>
                    <a:srgbClr val="000000"/>
                  </a:highlight>
                </a:rPr>
                <a:t> = burger.Build();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525820" y="5713318"/>
              <a:ext cx="380596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77234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6E2E6-FB30-4A16-A3F7-899301132D69}"/>
                </a:ext>
              </a:extLst>
            </p:cNvPr>
            <p:cNvSpPr txBox="1"/>
            <p:nvPr/>
          </p:nvSpPr>
          <p:spPr>
            <a:xfrm>
              <a:off x="9781580" y="6638869"/>
              <a:ext cx="21145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NOTE: Can be placed in </a:t>
              </a:r>
              <a:r>
                <a:rPr lang="en-NL" sz="1000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  <a:endParaRPr lang="en-US" sz="10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7577051" y="2319361"/>
            <a:ext cx="445396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N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500" dirty="0">
                <a:highlight>
                  <a:srgbClr val="000000"/>
                </a:highlight>
              </a:rPr>
              <a:t>&lt;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&gt; Ingredients </a:t>
            </a:r>
            <a:r>
              <a:rPr lang="en-NL" sz="1500" dirty="0">
                <a:highlight>
                  <a:srgbClr val="000000"/>
                </a:highlight>
              </a:rPr>
              <a:t>{ </a:t>
            </a:r>
            <a:r>
              <a:rPr lang="en-N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NL" sz="1500" dirty="0">
                <a:highlight>
                  <a:srgbClr val="000000"/>
                </a:highlight>
              </a:rPr>
              <a:t>; }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66F2D-C89E-42BD-B704-3E49E2DDF45B}"/>
              </a:ext>
            </a:extLst>
          </p:cNvPr>
          <p:cNvSpPr txBox="1"/>
          <p:nvPr/>
        </p:nvSpPr>
        <p:spPr>
          <a:xfrm>
            <a:off x="7577050" y="3430076"/>
            <a:ext cx="3138439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AC65-B64F-4495-B38E-6602416B65A4}"/>
              </a:ext>
            </a:extLst>
          </p:cNvPr>
          <p:cNvSpPr txBox="1"/>
          <p:nvPr/>
        </p:nvSpPr>
        <p:spPr>
          <a:xfrm>
            <a:off x="160982" y="186494"/>
            <a:ext cx="400461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T </a:t>
            </a:r>
            <a:r>
              <a:rPr lang="en-US" sz="1200" dirty="0">
                <a:highlight>
                  <a:srgbClr val="000000"/>
                </a:highlight>
              </a:rPr>
              <a:t>: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6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6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highlight>
                  <a:srgbClr val="000000"/>
                </a:highlight>
              </a:rPr>
              <a:t>Build();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3EA2D-80EC-4988-A8B9-C2B2697D76F5}"/>
              </a:ext>
            </a:extLst>
          </p:cNvPr>
          <p:cNvSpPr txBox="1"/>
          <p:nvPr/>
        </p:nvSpPr>
        <p:spPr>
          <a:xfrm>
            <a:off x="9012652" y="1084995"/>
            <a:ext cx="301836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006F-B795-4781-8FE9-85B08D7D637F}"/>
              </a:ext>
            </a:extLst>
          </p:cNvPr>
          <p:cNvSpPr txBox="1"/>
          <p:nvPr/>
        </p:nvSpPr>
        <p:spPr>
          <a:xfrm>
            <a:off x="8451851" y="1502656"/>
            <a:ext cx="357916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Cheese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4A8DE-D04D-4B9C-ABAF-C71C36967F46}"/>
              </a:ext>
            </a:extLst>
          </p:cNvPr>
          <p:cNvSpPr txBox="1"/>
          <p:nvPr/>
        </p:nvSpPr>
        <p:spPr>
          <a:xfrm>
            <a:off x="7239896" y="161156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highlight>
                  <a:srgbClr val="000000"/>
                </a:highlight>
              </a:rPr>
              <a:t>Models:</a:t>
            </a:r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D09E1-244E-4E2E-866C-19C2E9C3AE16}"/>
              </a:ext>
            </a:extLst>
          </p:cNvPr>
          <p:cNvGrpSpPr/>
          <p:nvPr/>
        </p:nvGrpSpPr>
        <p:grpSpPr>
          <a:xfrm>
            <a:off x="438593" y="4611437"/>
            <a:ext cx="5544994" cy="865727"/>
            <a:chOff x="-3133393" y="4777692"/>
            <a:chExt cx="5544994" cy="8657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D804E-AABC-4A0E-80FD-0D32F853F9AE}"/>
                </a:ext>
              </a:extLst>
            </p:cNvPr>
            <p:cNvSpPr/>
            <p:nvPr/>
          </p:nvSpPr>
          <p:spPr>
            <a:xfrm>
              <a:off x="-3133393" y="4777692"/>
              <a:ext cx="3135880" cy="86572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49205-0172-4499-9D87-DF7F4B915FB2}"/>
                </a:ext>
              </a:extLst>
            </p:cNvPr>
            <p:cNvSpPr txBox="1"/>
            <p:nvPr/>
          </p:nvSpPr>
          <p:spPr>
            <a:xfrm>
              <a:off x="27935" y="5108364"/>
              <a:ext cx="2383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flexible and generic use case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CC2F7-463E-4A63-A324-1F20BB8949A3}"/>
              </a:ext>
            </a:extLst>
          </p:cNvPr>
          <p:cNvGrpSpPr/>
          <p:nvPr/>
        </p:nvGrpSpPr>
        <p:grpSpPr>
          <a:xfrm>
            <a:off x="5572645" y="2626952"/>
            <a:ext cx="5714170" cy="646331"/>
            <a:chOff x="-5503740" y="4640830"/>
            <a:chExt cx="5714170" cy="6463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E8607-B1AC-4E3F-8380-F2200215104A}"/>
                </a:ext>
              </a:extLst>
            </p:cNvPr>
            <p:cNvSpPr/>
            <p:nvPr/>
          </p:nvSpPr>
          <p:spPr>
            <a:xfrm>
              <a:off x="-3123869" y="4803178"/>
              <a:ext cx="3334299" cy="32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970A1-D76F-4E00-B9C3-5D6FB72A35AF}"/>
                </a:ext>
              </a:extLst>
            </p:cNvPr>
            <p:cNvSpPr txBox="1"/>
            <p:nvPr/>
          </p:nvSpPr>
          <p:spPr>
            <a:xfrm>
              <a:off x="-5503740" y="4640830"/>
              <a:ext cx="22413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However, if you want to get a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specific element from that list,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you need to look up inside of it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A982F-418E-4221-9004-A36CC63C2098}"/>
              </a:ext>
            </a:extLst>
          </p:cNvPr>
          <p:cNvGrpSpPr/>
          <p:nvPr/>
        </p:nvGrpSpPr>
        <p:grpSpPr>
          <a:xfrm>
            <a:off x="8321965" y="721638"/>
            <a:ext cx="3796144" cy="1905313"/>
            <a:chOff x="-1697147" y="3467649"/>
            <a:chExt cx="3796144" cy="19053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7AE094-E27A-4CCB-8E57-2323EC56063D}"/>
                </a:ext>
              </a:extLst>
            </p:cNvPr>
            <p:cNvSpPr/>
            <p:nvPr/>
          </p:nvSpPr>
          <p:spPr>
            <a:xfrm>
              <a:off x="-1697147" y="3762011"/>
              <a:ext cx="3796144" cy="1610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709EF-0A66-47A1-A1D9-3331E03C570E}"/>
                </a:ext>
              </a:extLst>
            </p:cNvPr>
            <p:cNvSpPr txBox="1"/>
            <p:nvPr/>
          </p:nvSpPr>
          <p:spPr>
            <a:xfrm>
              <a:off x="-654681" y="3467649"/>
              <a:ext cx="1754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More classes to support.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461FE-3BAF-4EB5-A089-79CDD54D7CE1}"/>
              </a:ext>
            </a:extLst>
          </p:cNvPr>
          <p:cNvGrpSpPr/>
          <p:nvPr/>
        </p:nvGrpSpPr>
        <p:grpSpPr>
          <a:xfrm>
            <a:off x="7029279" y="4366886"/>
            <a:ext cx="4248011" cy="2298062"/>
            <a:chOff x="1497889" y="5049898"/>
            <a:chExt cx="4248011" cy="22980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245C7-F9F2-4191-BC7E-F6EEB91EB697}"/>
                </a:ext>
              </a:extLst>
            </p:cNvPr>
            <p:cNvSpPr/>
            <p:nvPr/>
          </p:nvSpPr>
          <p:spPr>
            <a:xfrm>
              <a:off x="2328756" y="5389816"/>
              <a:ext cx="3417144" cy="1958144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1009E-F7E2-4FB8-BDC3-F3D971E5DBB8}"/>
                </a:ext>
              </a:extLst>
            </p:cNvPr>
            <p:cNvSpPr txBox="1"/>
            <p:nvPr/>
          </p:nvSpPr>
          <p:spPr>
            <a:xfrm>
              <a:off x="1497889" y="5049898"/>
              <a:ext cx="2045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F6D555-F8B7-44F3-89E1-D1691221F5CF}"/>
              </a:ext>
            </a:extLst>
          </p:cNvPr>
          <p:cNvSpPr txBox="1"/>
          <p:nvPr/>
        </p:nvSpPr>
        <p:spPr>
          <a:xfrm>
            <a:off x="8794568" y="295248"/>
            <a:ext cx="318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components to boost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800C7-F859-419F-9EE4-9C203AC6B531}"/>
              </a:ext>
            </a:extLst>
          </p:cNvPr>
          <p:cNvSpPr txBox="1"/>
          <p:nvPr/>
        </p:nvSpPr>
        <p:spPr>
          <a:xfrm>
            <a:off x="2408717" y="1294075"/>
            <a:ext cx="1800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4"/>
                </a:solidFill>
                <a:highlight>
                  <a:srgbClr val="000000"/>
                </a:highlight>
              </a:rPr>
              <a:t>Using generics is advised</a:t>
            </a:r>
          </a:p>
        </p:txBody>
      </p:sp>
    </p:spTree>
    <p:extLst>
      <p:ext uri="{BB962C8B-B14F-4D97-AF65-F5344CB8AC3E}">
        <p14:creationId xmlns:p14="http://schemas.microsoft.com/office/powerpoint/2010/main" val="64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984302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</a:t>
            </a:r>
            <a:r>
              <a:rPr lang="en-US" sz="1100" dirty="0">
                <a:highlight>
                  <a:srgbClr val="000000"/>
                </a:highlight>
              </a:rPr>
              <a:t> part);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42239" y="112707"/>
            <a:ext cx="3997960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550" dirty="0">
                <a:highlight>
                  <a:srgbClr val="000000"/>
                </a:highlight>
              </a:rPr>
              <a:t>    </a:t>
            </a:r>
            <a:br>
              <a:rPr lang="en-US" sz="55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 :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IBuilder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_product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</a:t>
            </a:r>
            <a:r>
              <a:rPr lang="en-US" sz="1100" dirty="0">
                <a:highlight>
                  <a:srgbClr val="000000"/>
                </a:highlight>
              </a:rPr>
              <a:t>();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(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partAService,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partBService)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 = 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 = partBService;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Reset();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Reset()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instance of the 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._product.Parts.Clear();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BuildPartA()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BuildPartB()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GetProduct()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100" dirty="0">
                <a:highlight>
                  <a:srgbClr val="000000"/>
                </a:highlight>
              </a:rPr>
              <a:t> result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Cache the customized instance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Reset();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object, Builder can now build again</a:t>
            </a:r>
          </a:p>
          <a:p>
            <a:endParaRPr lang="en-US" sz="11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100" dirty="0">
                <a:highlight>
                  <a:srgbClr val="000000"/>
                </a:highlight>
              </a:rPr>
              <a:t> result;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the customized instance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8BA10F-2FD6-4906-AD55-30FEABE1A259}"/>
              </a:ext>
            </a:extLst>
          </p:cNvPr>
          <p:cNvGrpSpPr/>
          <p:nvPr/>
        </p:nvGrpSpPr>
        <p:grpSpPr>
          <a:xfrm>
            <a:off x="4297680" y="1499280"/>
            <a:ext cx="2688590" cy="1277273"/>
            <a:chOff x="4297680" y="1499280"/>
            <a:chExt cx="2688590" cy="1277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46AD13-C31C-45B8-B3BD-385B04B18B90}"/>
                </a:ext>
              </a:extLst>
            </p:cNvPr>
            <p:cNvSpPr txBox="1"/>
            <p:nvPr/>
          </p:nvSpPr>
          <p:spPr>
            <a:xfrm>
              <a:off x="5205730" y="1499280"/>
              <a:ext cx="178054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IBuilder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BuildPartA();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BuildPartB();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GetProduct();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957106"/>
              <a:ext cx="741680" cy="36162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922180"/>
            <a:ext cx="3305811" cy="2823111"/>
            <a:chOff x="4565649" y="3868320"/>
            <a:chExt cx="3305811" cy="2823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get</a:t>
              </a:r>
              <a:r>
                <a:rPr lang="en-US" sz="1100" dirty="0">
                  <a:highlight>
                    <a:srgbClr val="000000"/>
                  </a:highlight>
                </a:rPr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part)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Aggregate parts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.Parts.Add(part);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576577" y="4194703"/>
              <a:ext cx="1038845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031" y="1499280"/>
            <a:ext cx="1780540" cy="12772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9464040" y="5007543"/>
            <a:ext cx="2189480" cy="1652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450127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342157" y="699292"/>
            <a:ext cx="3888510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highlight>
                  <a:srgbClr val="000000"/>
                </a:highlight>
              </a:rPr>
              <a:t>(#1</a:t>
            </a:r>
            <a:r>
              <a:rPr lang="en-NL" sz="2000" b="1" dirty="0">
                <a:highlight>
                  <a:srgbClr val="000000"/>
                </a:highlight>
              </a:rPr>
              <a:t>c</a:t>
            </a:r>
            <a:r>
              <a:rPr lang="en-US" sz="2000" b="1" dirty="0">
                <a:highlight>
                  <a:srgbClr val="000000"/>
                </a:highlight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</a:t>
            </a:r>
            <a:r>
              <a:rPr lang="en-NL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  <a:r>
              <a:rPr lang="en-US" sz="20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E39A-869A-45EE-B379-937CB1428106}"/>
              </a:ext>
            </a:extLst>
          </p:cNvPr>
          <p:cNvGrpSpPr/>
          <p:nvPr/>
        </p:nvGrpSpPr>
        <p:grpSpPr>
          <a:xfrm>
            <a:off x="381000" y="1153564"/>
            <a:ext cx="3457575" cy="1370561"/>
            <a:chOff x="381000" y="1153564"/>
            <a:chExt cx="3457575" cy="137056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46AE33-8541-4E03-AC49-681E3CAF94DE}"/>
                </a:ext>
              </a:extLst>
            </p:cNvPr>
            <p:cNvSpPr/>
            <p:nvPr/>
          </p:nvSpPr>
          <p:spPr>
            <a:xfrm>
              <a:off x="381000" y="1153564"/>
              <a:ext cx="3457575" cy="137056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C7D958-61FF-4930-BDBA-D779E6924AE8}"/>
                </a:ext>
              </a:extLst>
            </p:cNvPr>
            <p:cNvSpPr txBox="1"/>
            <p:nvPr/>
          </p:nvSpPr>
          <p:spPr>
            <a:xfrm>
              <a:off x="2098549" y="2180226"/>
              <a:ext cx="1660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flexible approach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76244A-A67A-4AA7-B99A-E2D4A748FBE5}"/>
              </a:ext>
            </a:extLst>
          </p:cNvPr>
          <p:cNvSpPr/>
          <p:nvPr/>
        </p:nvSpPr>
        <p:spPr>
          <a:xfrm>
            <a:off x="5205729" y="2984301"/>
            <a:ext cx="1780540" cy="769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8888D-0B6C-4EFB-8C2A-44B6893D16BF}"/>
              </a:ext>
            </a:extLst>
          </p:cNvPr>
          <p:cNvSpPr/>
          <p:nvPr/>
        </p:nvSpPr>
        <p:spPr>
          <a:xfrm>
            <a:off x="6450126" y="4168726"/>
            <a:ext cx="1780540" cy="2616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17665-893D-4A03-9B6E-861F4C1818E6}"/>
              </a:ext>
            </a:extLst>
          </p:cNvPr>
          <p:cNvSpPr txBox="1"/>
          <p:nvPr/>
        </p:nvSpPr>
        <p:spPr>
          <a:xfrm>
            <a:off x="7340396" y="2953522"/>
            <a:ext cx="172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However, it’s a massive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overhead for simple use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cases which does not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require such flexibility</a:t>
            </a:r>
            <a:endParaRPr lang="en-US" sz="1200"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751504-64B4-48AC-8DE8-D8666896169C}"/>
              </a:ext>
            </a:extLst>
          </p:cNvPr>
          <p:cNvSpPr txBox="1"/>
          <p:nvPr/>
        </p:nvSpPr>
        <p:spPr>
          <a:xfrm>
            <a:off x="9450132" y="295248"/>
            <a:ext cx="2533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generic components and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builders to have max flexibility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EC148-C10F-4A07-A193-40414EF611CB}"/>
              </a:ext>
            </a:extLst>
          </p:cNvPr>
          <p:cNvGrpSpPr/>
          <p:nvPr/>
        </p:nvGrpSpPr>
        <p:grpSpPr>
          <a:xfrm>
            <a:off x="7155450" y="931786"/>
            <a:ext cx="4679261" cy="3647152"/>
            <a:chOff x="6954628" y="931786"/>
            <a:chExt cx="4679261" cy="36471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4189F-36A9-4903-A4BF-8A1DCC9C822E}"/>
                </a:ext>
              </a:extLst>
            </p:cNvPr>
            <p:cNvGrpSpPr/>
            <p:nvPr/>
          </p:nvGrpSpPr>
          <p:grpSpPr>
            <a:xfrm>
              <a:off x="6954628" y="931786"/>
              <a:ext cx="4679261" cy="3647152"/>
              <a:chOff x="6954628" y="1268998"/>
              <a:chExt cx="4679261" cy="3647152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51FC7FA-C638-4F0B-B254-C7A9A0873430}"/>
                  </a:ext>
                </a:extLst>
              </p:cNvPr>
              <p:cNvSpPr/>
              <p:nvPr/>
            </p:nvSpPr>
            <p:spPr>
              <a:xfrm>
                <a:off x="6954628" y="2308348"/>
                <a:ext cx="1981200" cy="386080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B177B-1816-4C3F-A910-8DD558B4DF57}"/>
                  </a:ext>
                </a:extLst>
              </p:cNvPr>
              <p:cNvSpPr txBox="1"/>
              <p:nvPr/>
            </p:nvSpPr>
            <p:spPr>
              <a:xfrm>
                <a:off x="9098969" y="1268998"/>
                <a:ext cx="2534920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highlight>
                      <a:srgbClr val="000000"/>
                    </a:highlight>
                  </a:rPr>
                  <a:t>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 sealed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class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Director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IBuilder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Builder {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get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set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BuildSimpleVersion()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BuildFullVersion()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.Builder.BuildPartB();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}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4E9257-214B-40D3-93D2-D16AF94767E4}"/>
                </a:ext>
              </a:extLst>
            </p:cNvPr>
            <p:cNvSpPr txBox="1"/>
            <p:nvPr/>
          </p:nvSpPr>
          <p:spPr>
            <a:xfrm>
              <a:off x="8235988" y="1384355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62FA1-B72B-4221-BBE0-8270415099D7}"/>
              </a:ext>
            </a:extLst>
          </p:cNvPr>
          <p:cNvGrpSpPr/>
          <p:nvPr/>
        </p:nvGrpSpPr>
        <p:grpSpPr>
          <a:xfrm>
            <a:off x="7567156" y="927619"/>
            <a:ext cx="4264339" cy="3647153"/>
            <a:chOff x="7567156" y="927619"/>
            <a:chExt cx="4264339" cy="364715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28C14B-4E4D-4231-A4BE-AF8BF89E3830}"/>
                </a:ext>
              </a:extLst>
            </p:cNvPr>
            <p:cNvSpPr txBox="1"/>
            <p:nvPr/>
          </p:nvSpPr>
          <p:spPr>
            <a:xfrm>
              <a:off x="7567156" y="2398250"/>
              <a:ext cx="1269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Example of using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515B2-7433-41B0-B65F-77A6C0D49A4C}"/>
                </a:ext>
              </a:extLst>
            </p:cNvPr>
            <p:cNvSpPr/>
            <p:nvPr/>
          </p:nvSpPr>
          <p:spPr>
            <a:xfrm>
              <a:off x="9291319" y="927619"/>
              <a:ext cx="2540176" cy="3647153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286047" y="926428"/>
            <a:ext cx="2545448" cy="36471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37" grpId="0" animBg="1"/>
      <p:bldP spid="40" grpId="0" animBg="1"/>
      <p:bldP spid="46" grpId="0" animBg="1"/>
      <p:bldP spid="47" grpId="0" animBg="1"/>
      <p:bldP spid="48" grpId="0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782923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260376" y="6383655"/>
            <a:ext cx="18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Fluent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(#2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Fluent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6312309" y="3842327"/>
            <a:ext cx="4424202" cy="2037521"/>
            <a:chOff x="2740323" y="4008582"/>
            <a:chExt cx="4424202" cy="20375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2740323" y="4008582"/>
              <a:ext cx="4355689" cy="90455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3700243" y="5030440"/>
              <a:ext cx="346428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clean and handy approach for simple models.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imagine using this practice for complex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solutions, e.g., with 15 attributes (need to group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them, which will increase number of methods even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or reduce the </a:t>
              </a: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flexibility).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9004370" y="295248"/>
            <a:ext cx="297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Readability of the code is significantly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improved. Object creation looks quite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close to natural English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793D3-453F-4A1A-B88B-6A75CA094B74}"/>
              </a:ext>
            </a:extLst>
          </p:cNvPr>
          <p:cNvSpPr txBox="1"/>
          <p:nvPr/>
        </p:nvSpPr>
        <p:spPr>
          <a:xfrm>
            <a:off x="8459028" y="1071596"/>
            <a:ext cx="3524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highlight>
                  <a:srgbClr val="000000"/>
                </a:highlight>
              </a:rPr>
              <a:t>However, this Domain Specific Language (</a:t>
            </a:r>
            <a:r>
              <a:rPr lang="en-US" sz="1200" b="1" dirty="0">
                <a:highlight>
                  <a:srgbClr val="000000"/>
                </a:highlight>
              </a:rPr>
              <a:t>DSL</a:t>
            </a:r>
            <a:r>
              <a:rPr lang="en-US" sz="1200" dirty="0">
                <a:highlight>
                  <a:srgbClr val="000000"/>
                </a:highlight>
              </a:rPr>
              <a:t>) syntax: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200" b="1" dirty="0">
                <a:highlight>
                  <a:srgbClr val="000000"/>
                </a:highlight>
              </a:rPr>
              <a:t>_builder.Build(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b="1" dirty="0">
                <a:highlight>
                  <a:srgbClr val="000000"/>
                </a:highlight>
              </a:rPr>
              <a:t>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b="1" dirty="0">
                <a:highlight>
                  <a:srgbClr val="000000"/>
                </a:highlight>
              </a:rPr>
              <a:t>).WithCheese()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                                 .WithBacon(); </a:t>
            </a:r>
            <a:r>
              <a:rPr lang="en-US" sz="400" b="1" dirty="0">
                <a:highlight>
                  <a:srgbClr val="000000"/>
                </a:highlight>
              </a:rPr>
              <a:t> </a:t>
            </a:r>
            <a:br>
              <a:rPr lang="en-US" sz="1200" b="1" dirty="0">
                <a:highlight>
                  <a:srgbClr val="000000"/>
                </a:highlight>
              </a:rPr>
            </a:b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Is also possible to achieve (e.g., extension methods).</a:t>
            </a:r>
          </a:p>
        </p:txBody>
      </p:sp>
    </p:spTree>
    <p:extLst>
      <p:ext uri="{BB962C8B-B14F-4D97-AF65-F5344CB8AC3E}">
        <p14:creationId xmlns:p14="http://schemas.microsoft.com/office/powerpoint/2010/main" val="28080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3D1133-93D9-4DC2-9BD8-12D6C90ED484}"/>
              </a:ext>
            </a:extLst>
          </p:cNvPr>
          <p:cNvSpPr/>
          <p:nvPr/>
        </p:nvSpPr>
        <p:spPr>
          <a:xfrm>
            <a:off x="762000" y="2141422"/>
            <a:ext cx="2806065" cy="3065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1" y="3952538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(#3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Strict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226217" y="5552645"/>
            <a:ext cx="2647398" cy="907350"/>
            <a:chOff x="2870258" y="8866292"/>
            <a:chExt cx="2647398" cy="9073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648976" y="8866292"/>
              <a:ext cx="868680" cy="363853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2870258" y="9311977"/>
              <a:ext cx="2527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Using "</a:t>
              </a:r>
              <a:r>
                <a:rPr lang="en-US" sz="1200" b="1" dirty="0">
                  <a:highlight>
                    <a:srgbClr val="000000"/>
                  </a:highlight>
                </a:rPr>
                <a:t>Build()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 method is from now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on restricted only to modified object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AF431F5-C79B-40EC-886B-BD27EBF822CB}"/>
              </a:ext>
            </a:extLst>
          </p:cNvPr>
          <p:cNvSpPr txBox="1"/>
          <p:nvPr/>
        </p:nvSpPr>
        <p:spPr>
          <a:xfrm>
            <a:off x="581327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_final;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WithPatties(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2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._burger.Cheese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._burger.Bacon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33B8E-6327-4407-A6D8-C5BC525AAF50}"/>
              </a:ext>
            </a:extLst>
          </p:cNvPr>
          <p:cNvSpPr txBox="1"/>
          <p:nvPr/>
        </p:nvSpPr>
        <p:spPr>
          <a:xfrm>
            <a:off x="4892990" y="1493901"/>
            <a:ext cx="333676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burger)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 = 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323AB0-4C86-43FF-9C10-589B41DDC25A}"/>
              </a:ext>
            </a:extLst>
          </p:cNvPr>
          <p:cNvGrpSpPr/>
          <p:nvPr/>
        </p:nvGrpSpPr>
        <p:grpSpPr>
          <a:xfrm>
            <a:off x="10417967" y="5104293"/>
            <a:ext cx="1188292" cy="438150"/>
            <a:chOff x="10417967" y="5341144"/>
            <a:chExt cx="1188292" cy="43815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CFBCF674-3CFB-4241-8F56-DB901FBE377E}"/>
                </a:ext>
              </a:extLst>
            </p:cNvPr>
            <p:cNvSpPr/>
            <p:nvPr/>
          </p:nvSpPr>
          <p:spPr>
            <a:xfrm>
              <a:off x="10417967" y="5341144"/>
              <a:ext cx="133350" cy="438150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CFECF-65FF-4ECE-AA67-0A6B625FD59E}"/>
                </a:ext>
              </a:extLst>
            </p:cNvPr>
            <p:cNvSpPr txBox="1"/>
            <p:nvPr/>
          </p:nvSpPr>
          <p:spPr>
            <a:xfrm>
              <a:off x="10533786" y="5426821"/>
              <a:ext cx="1072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DFE69-5D81-4533-8CD1-E27C69A5CA46}"/>
              </a:ext>
            </a:extLst>
          </p:cNvPr>
          <p:cNvGrpSpPr/>
          <p:nvPr/>
        </p:nvGrpSpPr>
        <p:grpSpPr>
          <a:xfrm>
            <a:off x="10417967" y="5597079"/>
            <a:ext cx="1494466" cy="276999"/>
            <a:chOff x="10417967" y="5833930"/>
            <a:chExt cx="1494466" cy="276999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8540457-8646-40FB-BD63-DB206ABFD444}"/>
                </a:ext>
              </a:extLst>
            </p:cNvPr>
            <p:cNvSpPr/>
            <p:nvPr/>
          </p:nvSpPr>
          <p:spPr>
            <a:xfrm>
              <a:off x="10417967" y="5891213"/>
              <a:ext cx="133350" cy="166688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3347C1-E93A-4984-B48C-DF8729B707EA}"/>
                </a:ext>
              </a:extLst>
            </p:cNvPr>
            <p:cNvSpPr txBox="1"/>
            <p:nvPr/>
          </p:nvSpPr>
          <p:spPr>
            <a:xfrm>
              <a:off x="10533786" y="5833930"/>
              <a:ext cx="1378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BurgerBuilderFinal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87B1F-3D9A-4427-ACA5-B786BDD164F1}"/>
              </a:ext>
            </a:extLst>
          </p:cNvPr>
          <p:cNvSpPr/>
          <p:nvPr/>
        </p:nvSpPr>
        <p:spPr>
          <a:xfrm>
            <a:off x="5055930" y="3132739"/>
            <a:ext cx="2411670" cy="30650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F70AC-C593-4BA2-AF46-0DC7CF0F76CD}"/>
              </a:ext>
            </a:extLst>
          </p:cNvPr>
          <p:cNvSpPr txBox="1"/>
          <p:nvPr/>
        </p:nvSpPr>
        <p:spPr>
          <a:xfrm>
            <a:off x="9352028" y="295248"/>
            <a:ext cx="26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Do not allow building the object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before it is properly customized</a:t>
            </a:r>
          </a:p>
        </p:txBody>
      </p:sp>
    </p:spTree>
    <p:extLst>
      <p:ext uri="{BB962C8B-B14F-4D97-AF65-F5344CB8AC3E}">
        <p14:creationId xmlns:p14="http://schemas.microsoft.com/office/powerpoint/2010/main" val="7160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6" grpId="1" animBg="1"/>
      <p:bldP spid="19" grpId="0" animBg="1"/>
      <p:bldP spid="21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modified directly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1400" dirty="0">
                <a:highlight>
                  <a:srgbClr val="000000"/>
                </a:highlight>
              </a:rPr>
              <a:t> Cheese {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400" dirty="0">
                <a:highlight>
                  <a:srgbClr val="000000"/>
                </a:highlight>
              </a:rPr>
              <a:t>;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created directly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() {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209800"/>
            <a:ext cx="6531077" cy="1409964"/>
            <a:chOff x="4454011" y="2782923"/>
            <a:chExt cx="6531077" cy="14099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5999" y="3269557"/>
              <a:ext cx="488908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cheeseburger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.WithCheese()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488906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(#4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768922" y="2760628"/>
            <a:ext cx="3432478" cy="1198673"/>
            <a:chOff x="4208140" y="4073989"/>
            <a:chExt cx="3432478" cy="1221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954568" y="4073989"/>
              <a:ext cx="2609850" cy="27173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4208140" y="5013078"/>
              <a:ext cx="3432478" cy="282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 class cannot be created or modified directly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8666071" y="295248"/>
            <a:ext cx="331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Fully restricted object creation. Creating an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object is possible only through its </a:t>
            </a:r>
            <a:r>
              <a:rPr lang="en-US" sz="1200" b="1" u="sng" dirty="0">
                <a:highlight>
                  <a:srgbClr val="000000"/>
                </a:highlight>
              </a:rPr>
              <a:t>Builder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03AAA9-91B3-4BDA-86EB-668BA4DC2BC7}"/>
              </a:ext>
            </a:extLst>
          </p:cNvPr>
          <p:cNvGrpSpPr/>
          <p:nvPr/>
        </p:nvGrpSpPr>
        <p:grpSpPr>
          <a:xfrm>
            <a:off x="793647" y="1962151"/>
            <a:ext cx="2816328" cy="885824"/>
            <a:chOff x="793647" y="1962151"/>
            <a:chExt cx="2816328" cy="8858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20431A-6F6B-4015-987F-E062440EFF03}"/>
                </a:ext>
              </a:extLst>
            </p:cNvPr>
            <p:cNvSpPr/>
            <p:nvPr/>
          </p:nvSpPr>
          <p:spPr>
            <a:xfrm>
              <a:off x="2619375" y="1962151"/>
              <a:ext cx="990600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0E04C5-71F5-4E55-A5EC-1ACC932C09EA}"/>
                </a:ext>
              </a:extLst>
            </p:cNvPr>
            <p:cNvSpPr/>
            <p:nvPr/>
          </p:nvSpPr>
          <p:spPr>
            <a:xfrm>
              <a:off x="793647" y="2600326"/>
              <a:ext cx="1425677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F15FE-EAEA-40E8-AB31-AEB2781093C6}"/>
              </a:ext>
            </a:extLst>
          </p:cNvPr>
          <p:cNvGrpSpPr/>
          <p:nvPr/>
        </p:nvGrpSpPr>
        <p:grpSpPr>
          <a:xfrm>
            <a:off x="933449" y="5164454"/>
            <a:ext cx="3578896" cy="736592"/>
            <a:chOff x="933449" y="5164454"/>
            <a:chExt cx="3578896" cy="736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1527C-AFF0-442B-9F58-871A2E091DB4}"/>
                </a:ext>
              </a:extLst>
            </p:cNvPr>
            <p:cNvSpPr txBox="1"/>
            <p:nvPr/>
          </p:nvSpPr>
          <p:spPr>
            <a:xfrm>
              <a:off x="1284602" y="5624047"/>
              <a:ext cx="3227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"Nested Strict Builder" can be used here as well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B6816C-5B0E-45E4-AF60-A67025DEAFCD}"/>
                </a:ext>
              </a:extLst>
            </p:cNvPr>
            <p:cNvSpPr/>
            <p:nvPr/>
          </p:nvSpPr>
          <p:spPr>
            <a:xfrm>
              <a:off x="933449" y="5164454"/>
              <a:ext cx="2790825" cy="2667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3B3179-61DC-46CF-B5EE-3186E931B0D3}"/>
              </a:ext>
            </a:extLst>
          </p:cNvPr>
          <p:cNvSpPr txBox="1"/>
          <p:nvPr/>
        </p:nvSpPr>
        <p:spPr>
          <a:xfrm>
            <a:off x="4815811" y="1142130"/>
            <a:ext cx="2619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In this example: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Fluent Builder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65EC3-C8E5-4DBA-982E-20FF27358F0D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DDE2A-01E3-43FC-AD78-45FA56BB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90" y="4208929"/>
            <a:ext cx="5561588" cy="862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B31B4-ADE8-4637-B562-4E6745E8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90" y="5063749"/>
            <a:ext cx="7008967" cy="8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4383</TotalTime>
  <Words>13625</Words>
  <Application>Microsoft Office PowerPoint</Application>
  <PresentationFormat>Widescreen</PresentationFormat>
  <Paragraphs>1676</Paragraphs>
  <Slides>152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9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The purpose: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855</cp:revision>
  <dcterms:created xsi:type="dcterms:W3CDTF">2020-08-17T19:59:22Z</dcterms:created>
  <dcterms:modified xsi:type="dcterms:W3CDTF">2022-07-07T12:48:52Z</dcterms:modified>
</cp:coreProperties>
</file>